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6" r:id="rId26"/>
    <p:sldId id="301" r:id="rId27"/>
    <p:sldId id="283" r:id="rId28"/>
    <p:sldId id="284" r:id="rId29"/>
    <p:sldId id="297" r:id="rId30"/>
    <p:sldId id="279" r:id="rId3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9" autoAdjust="0"/>
    <p:restoredTop sz="89457" autoAdjust="0"/>
  </p:normalViewPr>
  <p:slideViewPr>
    <p:cSldViewPr>
      <p:cViewPr>
        <p:scale>
          <a:sx n="68" d="100"/>
          <a:sy n="68" d="100"/>
        </p:scale>
        <p:origin x="-138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pring%202019%20-%202020\THM%20348%20Perf.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pring%202019%20-%202020\THM%20348%20Perf.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pring%202019%20-%202020\THM%20348%20Perf.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pring%202019%20-%202020\THM%20348%20Perf.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defRPr>
            </a:pPr>
            <a:r>
              <a:rPr 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Interval Grade Distribution </a:t>
            </a:r>
          </a:p>
        </c:rich>
      </c:tx>
      <c:layout>
        <c:manualLayout>
          <c:xMode val="edge"/>
          <c:yMode val="edge"/>
          <c:x val="0.26584439816094835"/>
          <c:y val="3.44698982576233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1"/>
          <c:y val="0.14493385370162262"/>
          <c:w val="0.87022965636156391"/>
          <c:h val="0.6814553056079472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cat>
            <c:strRef>
              <c:f>Midterm!$T$4:$T$9</c:f>
              <c:strCache>
                <c:ptCount val="6"/>
                <c:pt idx="0">
                  <c:v>0 - 1.99</c:v>
                </c:pt>
                <c:pt idx="1">
                  <c:v>2 - 3.99</c:v>
                </c:pt>
                <c:pt idx="2">
                  <c:v>4 - 5.99</c:v>
                </c:pt>
                <c:pt idx="3">
                  <c:v>6 - 7.99</c:v>
                </c:pt>
                <c:pt idx="4">
                  <c:v>8 - 9.99</c:v>
                </c:pt>
                <c:pt idx="5">
                  <c:v>&gt;= 10</c:v>
                </c:pt>
              </c:strCache>
            </c:strRef>
          </c:cat>
          <c:val>
            <c:numRef>
              <c:f>Midterm!$U$4:$U$9</c:f>
              <c:numCache>
                <c:formatCode>0</c:formatCode>
                <c:ptCount val="6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772416"/>
        <c:axId val="177782784"/>
      </c:barChart>
      <c:catAx>
        <c:axId val="17777241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Interval</a:t>
                </a:r>
              </a:p>
            </c:rich>
          </c:tx>
          <c:layout>
            <c:manualLayout>
              <c:xMode val="edge"/>
              <c:yMode val="edge"/>
              <c:x val="0.46375936836226545"/>
              <c:y val="0.9033348704226973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7778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782784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4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7777241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 THM 348 Letter Grade Distribution</a:t>
            </a:r>
          </a:p>
        </c:rich>
      </c:tx>
      <c:layout>
        <c:manualLayout>
          <c:xMode val="edge"/>
          <c:yMode val="edge"/>
          <c:x val="0.20931366422249378"/>
          <c:y val="3.921392808445290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881977204281653"/>
          <c:y val="0.15619333929848606"/>
          <c:w val="0.81545850052089397"/>
          <c:h val="0.6748739407574053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5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18624"/>
        <c:axId val="20221312"/>
        <c:axId val="0"/>
      </c:bar3DChart>
      <c:catAx>
        <c:axId val="2021862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3227835796022657"/>
              <c:y val="0.890188622764244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0221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213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3.1670555123504793E-2"/>
              <c:y val="0.412250732814792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0218624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</a:rPr>
              <a:t>Midterm / Attendance Performances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5729104812109"/>
          <c:y val="0.11880496419429053"/>
          <c:w val="0.80901463534703044"/>
          <c:h val="0.59170858664489301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Midterm!$B$4:$B$18</c:f>
              <c:strCache>
                <c:ptCount val="15"/>
                <c:pt idx="0">
                  <c:v>Abuova</c:v>
                </c:pt>
                <c:pt idx="1">
                  <c:v>Arslan</c:v>
                </c:pt>
                <c:pt idx="2">
                  <c:v>Balcıoğlu</c:v>
                </c:pt>
                <c:pt idx="3">
                  <c:v>Bermede</c:v>
                </c:pt>
                <c:pt idx="4">
                  <c:v>Bhatia</c:v>
                </c:pt>
                <c:pt idx="5">
                  <c:v>Gültekin</c:v>
                </c:pt>
                <c:pt idx="6">
                  <c:v>Hamza</c:v>
                </c:pt>
                <c:pt idx="7">
                  <c:v>İnaç</c:v>
                </c:pt>
                <c:pt idx="8">
                  <c:v>Kuluhan</c:v>
                </c:pt>
                <c:pt idx="9">
                  <c:v>Mirzayev</c:v>
                </c:pt>
                <c:pt idx="10">
                  <c:v>Özgüney</c:v>
                </c:pt>
                <c:pt idx="11">
                  <c:v>Selenay</c:v>
                </c:pt>
                <c:pt idx="12">
                  <c:v>Shirmammadli</c:v>
                </c:pt>
                <c:pt idx="13">
                  <c:v>Tanyeri</c:v>
                </c:pt>
                <c:pt idx="14">
                  <c:v>Topcu</c:v>
                </c:pt>
              </c:strCache>
            </c:strRef>
          </c:cat>
          <c:val>
            <c:numRef>
              <c:f>Midterm!$E$4:$E$18</c:f>
              <c:numCache>
                <c:formatCode>0.00</c:formatCode>
                <c:ptCount val="15"/>
                <c:pt idx="0">
                  <c:v>47.5</c:v>
                </c:pt>
                <c:pt idx="1">
                  <c:v>72.5</c:v>
                </c:pt>
                <c:pt idx="2">
                  <c:v>0</c:v>
                </c:pt>
                <c:pt idx="3">
                  <c:v>50</c:v>
                </c:pt>
                <c:pt idx="4">
                  <c:v>0</c:v>
                </c:pt>
                <c:pt idx="5">
                  <c:v>70</c:v>
                </c:pt>
                <c:pt idx="6">
                  <c:v>52.5</c:v>
                </c:pt>
                <c:pt idx="7">
                  <c:v>32.5</c:v>
                </c:pt>
                <c:pt idx="8">
                  <c:v>32.5</c:v>
                </c:pt>
                <c:pt idx="9">
                  <c:v>0</c:v>
                </c:pt>
                <c:pt idx="10">
                  <c:v>42.5</c:v>
                </c:pt>
                <c:pt idx="11">
                  <c:v>75</c:v>
                </c:pt>
                <c:pt idx="12">
                  <c:v>65</c:v>
                </c:pt>
                <c:pt idx="13">
                  <c:v>75</c:v>
                </c:pt>
                <c:pt idx="14">
                  <c:v>50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Midterm!$B$4:$B$18</c:f>
              <c:strCache>
                <c:ptCount val="15"/>
                <c:pt idx="0">
                  <c:v>Abuova</c:v>
                </c:pt>
                <c:pt idx="1">
                  <c:v>Arslan</c:v>
                </c:pt>
                <c:pt idx="2">
                  <c:v>Balcıoğlu</c:v>
                </c:pt>
                <c:pt idx="3">
                  <c:v>Bermede</c:v>
                </c:pt>
                <c:pt idx="4">
                  <c:v>Bhatia</c:v>
                </c:pt>
                <c:pt idx="5">
                  <c:v>Gültekin</c:v>
                </c:pt>
                <c:pt idx="6">
                  <c:v>Hamza</c:v>
                </c:pt>
                <c:pt idx="7">
                  <c:v>İnaç</c:v>
                </c:pt>
                <c:pt idx="8">
                  <c:v>Kuluhan</c:v>
                </c:pt>
                <c:pt idx="9">
                  <c:v>Mirzayev</c:v>
                </c:pt>
                <c:pt idx="10">
                  <c:v>Özgüney</c:v>
                </c:pt>
                <c:pt idx="11">
                  <c:v>Selenay</c:v>
                </c:pt>
                <c:pt idx="12">
                  <c:v>Shirmammadli</c:v>
                </c:pt>
                <c:pt idx="13">
                  <c:v>Tanyeri</c:v>
                </c:pt>
                <c:pt idx="14">
                  <c:v>Topcu</c:v>
                </c:pt>
              </c:strCache>
            </c:strRef>
          </c:cat>
          <c:val>
            <c:numRef>
              <c:f>Midterm!$I$4:$I$18</c:f>
              <c:numCache>
                <c:formatCode>0.00</c:formatCode>
                <c:ptCount val="15"/>
                <c:pt idx="0">
                  <c:v>93.333333333333329</c:v>
                </c:pt>
                <c:pt idx="1">
                  <c:v>93.333333333333329</c:v>
                </c:pt>
                <c:pt idx="2">
                  <c:v>86.153846153846175</c:v>
                </c:pt>
                <c:pt idx="3">
                  <c:v>86.666666666666686</c:v>
                </c:pt>
                <c:pt idx="4">
                  <c:v>93.333333333333329</c:v>
                </c:pt>
                <c:pt idx="5">
                  <c:v>86.666666666666686</c:v>
                </c:pt>
                <c:pt idx="6">
                  <c:v>80</c:v>
                </c:pt>
                <c:pt idx="7">
                  <c:v>86.666666666666686</c:v>
                </c:pt>
                <c:pt idx="8">
                  <c:v>86.666666666666686</c:v>
                </c:pt>
                <c:pt idx="9">
                  <c:v>90</c:v>
                </c:pt>
                <c:pt idx="10">
                  <c:v>80</c:v>
                </c:pt>
                <c:pt idx="11">
                  <c:v>80</c:v>
                </c:pt>
                <c:pt idx="12">
                  <c:v>83.333333333333343</c:v>
                </c:pt>
                <c:pt idx="13">
                  <c:v>80</c:v>
                </c:pt>
                <c:pt idx="1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9781120"/>
        <c:axId val="19783680"/>
      </c:lineChart>
      <c:catAx>
        <c:axId val="19781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570023008573258"/>
              <c:y val="0.921360232390800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783680"/>
        <c:crosses val="autoZero"/>
        <c:auto val="1"/>
        <c:lblAlgn val="ctr"/>
        <c:lblOffset val="100"/>
        <c:noMultiLvlLbl val="0"/>
      </c:catAx>
      <c:valAx>
        <c:axId val="197836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1267306506173642E-2"/>
              <c:y val="0.274472134543261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9781120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1629141302307402"/>
          <c:y val="0.31240549704559317"/>
          <c:w val="0.22364684575277075"/>
          <c:h val="9.6208671558469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Performances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398055404312285"/>
          <c:y val="0.11672370215910702"/>
          <c:w val="0.82432622270620071"/>
          <c:h val="0.66188774597938216"/>
        </c:manualLayout>
      </c:layout>
      <c:lineChart>
        <c:grouping val="standard"/>
        <c:varyColors val="0"/>
        <c:ser>
          <c:idx val="0"/>
          <c:order val="0"/>
          <c:tx>
            <c:v>Chapter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Work'!$J$6:$J$9</c:f>
              <c:numCache>
                <c:formatCode>0.00%</c:formatCode>
                <c:ptCount val="4"/>
                <c:pt idx="0">
                  <c:v>0.52</c:v>
                </c:pt>
                <c:pt idx="1">
                  <c:v>0.80999999999999994</c:v>
                </c:pt>
                <c:pt idx="2">
                  <c:v>0.55000000000000004</c:v>
                </c:pt>
                <c:pt idx="3">
                  <c:v>0.71</c:v>
                </c:pt>
              </c:numCache>
            </c:numRef>
          </c:val>
          <c:smooth val="0"/>
        </c:ser>
        <c:ser>
          <c:idx val="1"/>
          <c:order val="1"/>
          <c:tx>
            <c:v>Case Study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Work'!$K$6:$K$9</c:f>
              <c:numCache>
                <c:formatCode>0.00%</c:formatCode>
                <c:ptCount val="4"/>
                <c:pt idx="0">
                  <c:v>0.64133333333333331</c:v>
                </c:pt>
                <c:pt idx="1">
                  <c:v>0.67399999999999993</c:v>
                </c:pt>
                <c:pt idx="2">
                  <c:v>0.48355555555555557</c:v>
                </c:pt>
                <c:pt idx="3">
                  <c:v>0.37533333333333335</c:v>
                </c:pt>
              </c:numCache>
            </c:numRef>
          </c:val>
          <c:smooth val="0"/>
        </c:ser>
        <c:ser>
          <c:idx val="2"/>
          <c:order val="2"/>
          <c:tx>
            <c:v>Homework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Work'!$L$6:$L$9</c:f>
              <c:numCache>
                <c:formatCode>0.00%</c:formatCode>
                <c:ptCount val="4"/>
                <c:pt idx="0">
                  <c:v>0.6</c:v>
                </c:pt>
                <c:pt idx="1">
                  <c:v>0.65</c:v>
                </c:pt>
                <c:pt idx="2">
                  <c:v>0</c:v>
                </c:pt>
                <c:pt idx="3">
                  <c:v>0.45</c:v>
                </c:pt>
              </c:numCache>
            </c:numRef>
          </c:val>
          <c:smooth val="0"/>
        </c:ser>
        <c:ser>
          <c:idx val="3"/>
          <c:order val="3"/>
          <c:tx>
            <c:v>Question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Work'!$M$6:$M$9</c:f>
              <c:numCache>
                <c:formatCode>0.00%</c:formatCode>
                <c:ptCount val="4"/>
                <c:pt idx="0">
                  <c:v>0.125</c:v>
                </c:pt>
                <c:pt idx="1">
                  <c:v>1</c:v>
                </c:pt>
                <c:pt idx="2">
                  <c:v>0.375</c:v>
                </c:pt>
                <c:pt idx="3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97216"/>
        <c:axId val="47499904"/>
      </c:lineChart>
      <c:catAx>
        <c:axId val="47497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</a:t>
                </a:r>
              </a:p>
            </c:rich>
          </c:tx>
          <c:layout>
            <c:manualLayout>
              <c:xMode val="edge"/>
              <c:yMode val="edge"/>
              <c:x val="0.55309178227212585"/>
              <c:y val="0.8596950901376639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499904"/>
        <c:crosses val="autoZero"/>
        <c:auto val="1"/>
        <c:lblAlgn val="ctr"/>
        <c:lblOffset val="100"/>
        <c:noMultiLvlLbl val="0"/>
      </c:catAx>
      <c:valAx>
        <c:axId val="4749990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319301016045049E-2"/>
              <c:y val="0.3330168633968189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7497216"/>
        <c:crosses val="autoZero"/>
        <c:crossBetween val="between"/>
        <c:majorUnit val="0.2"/>
        <c:minorUnit val="0.1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106339275262263"/>
          <c:y val="0.92684742660028097"/>
          <c:w val="0.79470919533701379"/>
          <c:h val="5.7104430656333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49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5D0ABD-E631-4D51-94BD-0BE72494B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4798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548BB-2F51-41CE-A246-F2B3210BA0A7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1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4AEC36-DEFE-4419-965A-763C49187537}" type="slidenum">
              <a:rPr lang="tr-TR" altLang="tr-TR" smtClean="0">
                <a:latin typeface="Arial" panose="020B0604020202020204" pitchFamily="34" charset="0"/>
              </a:rPr>
              <a:pPr/>
              <a:t>20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7F81B0-B944-4082-BC63-5F98C0FC4117}" type="slidenum">
              <a:rPr lang="tr-TR" altLang="tr-TR" smtClean="0">
                <a:latin typeface="Arial" panose="020B0604020202020204" pitchFamily="34" charset="0"/>
              </a:rPr>
              <a:pPr/>
              <a:t>24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3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6CCA09-9E0E-4DD5-BDA4-CB917E4E4895}" type="slidenum">
              <a:rPr lang="tr-TR" altLang="tr-TR" smtClean="0">
                <a:latin typeface="Arial" panose="020B0604020202020204" pitchFamily="34" charset="0"/>
              </a:rPr>
              <a:pPr/>
              <a:t>27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4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687A-B371-4CC3-BA6D-A466C4F6A48D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065-4090-46F8-BD65-E2FD5527962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603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9601-8170-486C-AC6C-8CEB55F39C49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38D9-7527-4B0D-81D0-50CAEDF6EC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2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E4D2-F1E5-4EFD-AD07-E1BAA633AADA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BB5E-EF27-4461-8F35-0B5A0A8D12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74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E497-8239-4406-B1FE-BDCBF9DA6C23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90C4-D5CC-4872-81CF-C2401513BFB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11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55E9-4E49-41DB-B94F-3AC21D74BC6A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BAE5-0EB2-4A35-AFA9-AC791858CB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29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AD79-16A9-498B-A90A-DAA0E47A39A6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E346-D7FB-43F7-BFF1-9DCD7FE2D1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51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DAABB-5CB9-44F3-9E45-488624EF2CA8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E9F1-C3B8-4A13-B87C-ED93F0593E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680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CBE0-6024-4683-B1EE-F645EB84BDB1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D827-4ED1-4900-9824-2383A1FF51A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695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1AA8-1D28-4F19-9E8A-0722C6DB26DF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6437-A7B9-4486-BACA-E05B0954EA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3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82EE-FFA2-438F-892F-34DB853CACCC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E76-96F0-42E7-A5DF-8E886FA9027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90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6053-4DF8-4759-9642-1A4D4147BEC0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91FF-B3D7-4A22-9C14-9B805F583D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383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D952-3FB5-4130-AE71-3928C3757387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82F5-7A43-469F-BF9A-1CE5A940162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6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D8F41E08-1D29-4179-BC30-7519F71FABEB}" type="datetime1">
              <a:rPr lang="en-AU"/>
              <a:pPr>
                <a:defRPr/>
              </a:pPr>
              <a:t>1/04/2020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09A9A2-3A75-4836-A4EE-62031EBD2A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480748-61CF-4F46-BD43-FF3C1DD5CAB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7162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348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02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04/2020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6CD9B-7A5B-431F-84CD-A6BBFF9870A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CA5D24-9C3D-4EA6-B3FA-CFC2C725113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C7273C-235E-4963-9A50-378EB602E7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EC5FC1-BE98-495D-A5A8-E6A8B7B1FCB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348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A6DF4-F1CB-46EC-BC14-7C67EADD59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3FDC6-C6E0-49D1-807B-740222BF129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906592"/>
              </p:ext>
            </p:extLst>
          </p:nvPr>
        </p:nvGraphicFramePr>
        <p:xfrm>
          <a:off x="251521" y="332656"/>
          <a:ext cx="8640960" cy="5904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Worksheet" r:id="rId3" imgW="8296303" imgH="4333857" progId="Excel.Sheet.8">
                  <p:embed/>
                </p:oleObj>
              </mc:Choice>
              <mc:Fallback>
                <p:oleObj name="Worksheet" r:id="rId3" imgW="8296303" imgH="43338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1" y="332656"/>
                        <a:ext cx="8640960" cy="5904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88051-7448-41FA-A3C4-807A207FC75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5039B-2E01-4492-A8EE-78AC4CF579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9DD34-1FB8-4A48-831D-F147F918C92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80124388"/>
              </p:ext>
            </p:extLst>
          </p:nvPr>
        </p:nvGraphicFramePr>
        <p:xfrm>
          <a:off x="400050" y="2501900"/>
          <a:ext cx="8343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6" name="Worksheet" r:id="rId3" imgW="4048285" imgH="628660" progId="Excel.Sheet.8">
                  <p:embed/>
                </p:oleObj>
              </mc:Choice>
              <mc:Fallback>
                <p:oleObj name="Worksheet" r:id="rId3" imgW="4048285" imgH="62866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501900"/>
                        <a:ext cx="8343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18ECB-EBBA-422E-8622-499F4FD4BAF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3691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5AE8-33EA-40AD-A572-DA98FCF1013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A004D-DB55-4CEC-B465-F1B79949D32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07264"/>
              </p:ext>
            </p:extLst>
          </p:nvPr>
        </p:nvGraphicFramePr>
        <p:xfrm>
          <a:off x="250825" y="266700"/>
          <a:ext cx="8641655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4" name="Worksheet" r:id="rId4" imgW="6000637" imgH="3724363" progId="Excel.Sheet.8">
                  <p:embed/>
                </p:oleObj>
              </mc:Choice>
              <mc:Fallback>
                <p:oleObj name="Worksheet" r:id="rId4" imgW="6000637" imgH="372436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6700"/>
                        <a:ext cx="8641655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596E31-6567-48BB-8CFF-9FBE46F352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944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9C37F-AFB8-421B-AE00-A5D42928D1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041196"/>
              </p:ext>
            </p:extLst>
          </p:nvPr>
        </p:nvGraphicFramePr>
        <p:xfrm>
          <a:off x="251519" y="260648"/>
          <a:ext cx="871296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F18439-F7FF-48B1-9698-E82A769362C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644144"/>
              </p:ext>
            </p:extLst>
          </p:nvPr>
        </p:nvGraphicFramePr>
        <p:xfrm>
          <a:off x="323528" y="332656"/>
          <a:ext cx="8640960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8F325-7DB4-4421-9931-65AA7CDC059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69235"/>
              </p:ext>
            </p:extLst>
          </p:nvPr>
        </p:nvGraphicFramePr>
        <p:xfrm>
          <a:off x="323528" y="188639"/>
          <a:ext cx="8352928" cy="597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2852738"/>
            <a:ext cx="8243887" cy="792162"/>
          </a:xfrm>
        </p:spPr>
        <p:txBody>
          <a:bodyPr/>
          <a:lstStyle/>
          <a:p>
            <a:pPr>
              <a:defRPr/>
            </a:pPr>
            <a:r>
              <a:rPr lang="tr-TR" b="1" dirty="0" smtClean="0"/>
              <a:t>Group Performances</a:t>
            </a:r>
            <a:endParaRPr lang="tr-TR" dirty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13AAED-9F44-4C85-9FFB-05FDDF16B05E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BAE5-0EB2-4A35-AFA9-AC791858CBE6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896485"/>
              </p:ext>
            </p:extLst>
          </p:nvPr>
        </p:nvGraphicFramePr>
        <p:xfrm>
          <a:off x="250825" y="260350"/>
          <a:ext cx="8713788" cy="604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9" name="Worksheet" r:id="rId3" imgW="6267375" imgH="4495813" progId="Excel.Sheet.12">
                  <p:embed/>
                </p:oleObj>
              </mc:Choice>
              <mc:Fallback>
                <p:oleObj name="Worksheet" r:id="rId3" imgW="6267375" imgH="44958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260350"/>
                        <a:ext cx="8713788" cy="6048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95A4D-28F1-412B-9C4A-9222A6E98B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223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Group Performance Recapitulation</a:t>
            </a:r>
          </a:p>
        </p:txBody>
      </p:sp>
      <p:graphicFrame>
        <p:nvGraphicFramePr>
          <p:cNvPr id="337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789557"/>
              </p:ext>
            </p:extLst>
          </p:nvPr>
        </p:nvGraphicFramePr>
        <p:xfrm>
          <a:off x="323850" y="1341438"/>
          <a:ext cx="84963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1" name="Worksheet" r:id="rId4" imgW="4610156" imgH="1162127" progId="Excel.Sheet.8">
                  <p:embed/>
                </p:oleObj>
              </mc:Choice>
              <mc:Fallback>
                <p:oleObj name="Worksheet" r:id="rId4" imgW="4610156" imgH="116212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496300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146EF-DAA7-4507-B8BA-17B373AAE46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047858"/>
              </p:ext>
            </p:extLst>
          </p:nvPr>
        </p:nvGraphicFramePr>
        <p:xfrm>
          <a:off x="251520" y="476672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88913"/>
            <a:ext cx="8709025" cy="503237"/>
          </a:xfrm>
        </p:spPr>
        <p:txBody>
          <a:bodyPr/>
          <a:lstStyle/>
          <a:p>
            <a:pPr>
              <a:defRPr/>
            </a:pPr>
            <a:r>
              <a:rPr lang="tr-TR" sz="2600" b="1" dirty="0" smtClean="0"/>
              <a:t>Performance Distribution among Questions</a:t>
            </a:r>
            <a:endParaRPr lang="tr-TR" sz="2600" b="1" dirty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57E19-ADE2-4A9E-B2DF-91E132E485B2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tr-TR" sz="1400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965820"/>
              </p:ext>
            </p:extLst>
          </p:nvPr>
        </p:nvGraphicFramePr>
        <p:xfrm>
          <a:off x="255588" y="692151"/>
          <a:ext cx="8650287" cy="5257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3" name="Worksheet" r:id="rId3" imgW="5676787" imgH="4629020" progId="Excel.Sheet.8">
                  <p:embed/>
                </p:oleObj>
              </mc:Choice>
              <mc:Fallback>
                <p:oleObj name="Worksheet" r:id="rId3" imgW="5676787" imgH="462902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692151"/>
                        <a:ext cx="8650287" cy="5257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5A2D3-CFA5-4EE3-A10D-0D6C26EDC8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B67FE-8F7F-4856-81A8-A4C7E4500F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tr-TR" alt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936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94A91-C407-417B-8EAF-D966B26CB21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20941-B612-4D16-A779-7A2C7E9DFF2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C31087-4BBD-4724-8312-9737C2C0509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01BDC-F89C-43B2-B2DE-3C8E55C820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2CF58-9FBD-4CB2-AFC4-6A1BBC4E333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6DE3E-FA9D-48C3-BE47-D57F30800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2404</TotalTime>
  <Words>925</Words>
  <Application>Microsoft Office PowerPoint</Application>
  <PresentationFormat>On-screen Show (4:3)</PresentationFormat>
  <Paragraphs>281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Balloons</vt:lpstr>
      <vt:lpstr>Microsoft Excel 97-2003 Worksheet</vt:lpstr>
      <vt:lpstr>Microsoft Excel 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348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Group Performances</vt:lpstr>
      <vt:lpstr>PowerPoint Presentation</vt:lpstr>
      <vt:lpstr>Group Performance Recapitulation</vt:lpstr>
      <vt:lpstr>PowerPoint Presentation</vt:lpstr>
      <vt:lpstr>Performance Distribution among Questions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167</cp:revision>
  <dcterms:created xsi:type="dcterms:W3CDTF">2009-11-08T07:48:00Z</dcterms:created>
  <dcterms:modified xsi:type="dcterms:W3CDTF">2020-04-01T09:56:18Z</dcterms:modified>
</cp:coreProperties>
</file>